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44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58B3D-88E0-4F82-A58C-7C985B3F779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9F8A58-78A0-4577-894D-433E5DB0772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gluten</a:t>
            </a:r>
            <a:r>
              <a:rPr lang="cs-CZ" dirty="0" smtClean="0"/>
              <a:t>-free</a:t>
            </a:r>
            <a:r>
              <a:rPr lang="cs-CZ" baseline="0" dirty="0" smtClean="0"/>
              <a:t> - bezlepkový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F8A58-78A0-4577-894D-433E5DB07729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0989-61AB-4CC1-A911-015A1EB7242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AB1B-3EB3-4882-AC60-58B9C6BCFF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0989-61AB-4CC1-A911-015A1EB7242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AB1B-3EB3-4882-AC60-58B9C6BCFF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0989-61AB-4CC1-A911-015A1EB7242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AB1B-3EB3-4882-AC60-58B9C6BCFF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0989-61AB-4CC1-A911-015A1EB7242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AB1B-3EB3-4882-AC60-58B9C6BCFF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0989-61AB-4CC1-A911-015A1EB7242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AB1B-3EB3-4882-AC60-58B9C6BCFF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0989-61AB-4CC1-A911-015A1EB7242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AB1B-3EB3-4882-AC60-58B9C6BCFF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0989-61AB-4CC1-A911-015A1EB7242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AB1B-3EB3-4882-AC60-58B9C6BCFF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0989-61AB-4CC1-A911-015A1EB7242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AB1B-3EB3-4882-AC60-58B9C6BCFF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0989-61AB-4CC1-A911-015A1EB7242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AB1B-3EB3-4882-AC60-58B9C6BCFF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0989-61AB-4CC1-A911-015A1EB7242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AB1B-3EB3-4882-AC60-58B9C6BCFF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0989-61AB-4CC1-A911-015A1EB7242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AB1B-3EB3-4882-AC60-58B9C6BCFF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70989-61AB-4CC1-A911-015A1EB7242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6AB1B-3EB3-4882-AC60-58B9C6BCFFA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Restriktivní vztažné věty</a:t>
            </a:r>
            <a:endParaRPr lang="en-GB" sz="1600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15.3.2014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Upevňuje a procvičuje tvoření a užití restriktivních vztažných vět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cs-CZ" sz="1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43608" y="188640"/>
            <a:ext cx="71113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Defining relative clauses</a:t>
            </a:r>
            <a:r>
              <a:rPr lang="cs-C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cs-C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1520" y="1124744"/>
            <a:ext cx="861986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Relative clauses </a:t>
            </a:r>
          </a:p>
          <a:p>
            <a:r>
              <a:rPr lang="en-GB" sz="2400" dirty="0" smtClean="0"/>
              <a:t>give us information about the subject or object of a main clause.</a:t>
            </a:r>
          </a:p>
          <a:p>
            <a:endParaRPr lang="en-GB" sz="2400" dirty="0"/>
          </a:p>
          <a:p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Defining relative clauses</a:t>
            </a:r>
            <a:endParaRPr lang="en-GB" sz="2400" b="1" dirty="0" smtClean="0"/>
          </a:p>
          <a:p>
            <a:r>
              <a:rPr lang="en-GB" sz="2400" dirty="0" smtClean="0"/>
              <a:t>describe exactly which (or what kind of) person or thing we mean:</a:t>
            </a:r>
            <a:endParaRPr lang="en-GB" sz="28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1520" y="4221088"/>
            <a:ext cx="8280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The sportsman was</a:t>
            </a:r>
            <a:r>
              <a:rPr lang="en-GB" sz="2400" b="1" dirty="0" smtClean="0">
                <a:solidFill>
                  <a:srgbClr val="00B050"/>
                </a:solidFill>
              </a:rPr>
              <a:t> a boy </a:t>
            </a: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</a:rPr>
              <a:t>who won the Olympic Games in 2002.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Levá složená závorka 6"/>
          <p:cNvSpPr/>
          <p:nvPr/>
        </p:nvSpPr>
        <p:spPr>
          <a:xfrm rot="5400000">
            <a:off x="3995936" y="2780928"/>
            <a:ext cx="432048" cy="2448272"/>
          </a:xfrm>
          <a:prstGeom prst="leftBrace">
            <a:avLst>
              <a:gd name="adj1" fmla="val 25543"/>
              <a:gd name="adj2" fmla="val 506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ovéPole 7"/>
          <p:cNvSpPr txBox="1"/>
          <p:nvPr/>
        </p:nvSpPr>
        <p:spPr>
          <a:xfrm>
            <a:off x="3347864" y="3356992"/>
            <a:ext cx="1601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which boy?</a:t>
            </a:r>
            <a:endParaRPr lang="en-GB" sz="2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611560" y="5877272"/>
            <a:ext cx="6886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Do you have </a:t>
            </a:r>
            <a:r>
              <a:rPr lang="en-GB" sz="2400" b="1" dirty="0" smtClean="0">
                <a:solidFill>
                  <a:srgbClr val="00B050"/>
                </a:solidFill>
              </a:rPr>
              <a:t>a camera </a:t>
            </a: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</a:rPr>
              <a:t>which records video pictures</a:t>
            </a:r>
            <a:r>
              <a:rPr lang="en-GB" sz="2400" dirty="0" smtClean="0"/>
              <a:t>? </a:t>
            </a:r>
            <a:endParaRPr lang="en-GB" sz="2400" dirty="0"/>
          </a:p>
        </p:txBody>
      </p:sp>
      <p:sp>
        <p:nvSpPr>
          <p:cNvPr id="10" name="Levá složená závorka 9"/>
          <p:cNvSpPr/>
          <p:nvPr/>
        </p:nvSpPr>
        <p:spPr>
          <a:xfrm rot="5400000">
            <a:off x="4139952" y="4221088"/>
            <a:ext cx="432048" cy="3024336"/>
          </a:xfrm>
          <a:prstGeom prst="leftBrace">
            <a:avLst>
              <a:gd name="adj1" fmla="val 1928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ovéPole 10"/>
          <p:cNvSpPr txBox="1"/>
          <p:nvPr/>
        </p:nvSpPr>
        <p:spPr>
          <a:xfrm>
            <a:off x="2915816" y="5085184"/>
            <a:ext cx="2875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what kind of camera?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1" animBg="1"/>
      <p:bldP spid="8" grpId="0"/>
      <p:bldP spid="9" grpId="0"/>
      <p:bldP spid="10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/>
        </p:nvGraphicFramePr>
        <p:xfrm>
          <a:off x="467544" y="1052736"/>
          <a:ext cx="8136904" cy="4435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5544616"/>
              </a:tblGrid>
              <a:tr h="778768">
                <a:tc>
                  <a:txBody>
                    <a:bodyPr/>
                    <a:lstStyle/>
                    <a:p>
                      <a:endParaRPr lang="en-GB" sz="3200" dirty="0" smtClean="0"/>
                    </a:p>
                    <a:p>
                      <a:pPr algn="ctr"/>
                      <a:r>
                        <a:rPr lang="en-GB" sz="3200" dirty="0" smtClean="0"/>
                        <a:t>RELATIVE </a:t>
                      </a:r>
                    </a:p>
                    <a:p>
                      <a:pPr algn="ctr"/>
                      <a:r>
                        <a:rPr lang="en-GB" sz="3200" dirty="0" smtClean="0"/>
                        <a:t>PRONOUN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3200" dirty="0" smtClean="0"/>
                    </a:p>
                    <a:p>
                      <a:pPr algn="ctr"/>
                      <a:r>
                        <a:rPr lang="en-GB" sz="3200" dirty="0" smtClean="0"/>
                        <a:t> RELATES</a:t>
                      </a:r>
                      <a:r>
                        <a:rPr lang="en-GB" sz="3200" baseline="0" dirty="0" smtClean="0"/>
                        <a:t> TO</a:t>
                      </a:r>
                      <a:endParaRPr lang="en-GB" sz="3200" dirty="0"/>
                    </a:p>
                  </a:txBody>
                  <a:tcPr/>
                </a:tc>
              </a:tr>
              <a:tr h="720171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who</a:t>
                      </a:r>
                      <a:endParaRPr lang="en-GB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people</a:t>
                      </a:r>
                      <a:endParaRPr lang="en-GB" sz="3200" b="1" dirty="0"/>
                    </a:p>
                  </a:txBody>
                  <a:tcPr/>
                </a:tc>
              </a:tr>
              <a:tr h="720171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which</a:t>
                      </a:r>
                      <a:endParaRPr lang="en-GB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animals </a:t>
                      </a:r>
                      <a:r>
                        <a:rPr lang="en-GB" sz="3200" b="0" dirty="0" smtClean="0"/>
                        <a:t>and</a:t>
                      </a:r>
                      <a:r>
                        <a:rPr lang="en-GB" sz="3200" b="0" baseline="0" dirty="0" smtClean="0"/>
                        <a:t> </a:t>
                      </a:r>
                      <a:r>
                        <a:rPr lang="en-GB" sz="3200" b="1" baseline="0" dirty="0" smtClean="0"/>
                        <a:t>things</a:t>
                      </a:r>
                      <a:endParaRPr lang="en-GB" sz="3200" b="1" dirty="0"/>
                    </a:p>
                  </a:txBody>
                  <a:tcPr/>
                </a:tc>
              </a:tr>
              <a:tr h="720171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that</a:t>
                      </a:r>
                      <a:endParaRPr lang="en-GB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animals, things </a:t>
                      </a:r>
                      <a:r>
                        <a:rPr lang="en-GB" sz="3200" b="0" dirty="0" smtClean="0"/>
                        <a:t>and </a:t>
                      </a:r>
                      <a:r>
                        <a:rPr lang="en-GB" sz="3200" b="1" dirty="0" smtClean="0"/>
                        <a:t>people</a:t>
                      </a:r>
                      <a:endParaRPr lang="en-GB" sz="3200" b="1" dirty="0"/>
                    </a:p>
                  </a:txBody>
                  <a:tcPr/>
                </a:tc>
              </a:tr>
              <a:tr h="720171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whose</a:t>
                      </a:r>
                      <a:endParaRPr lang="en-GB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possession </a:t>
                      </a:r>
                      <a:r>
                        <a:rPr lang="en-GB" sz="3200" b="0" dirty="0" smtClean="0"/>
                        <a:t>and </a:t>
                      </a:r>
                      <a:r>
                        <a:rPr lang="en-GB" sz="3200" b="1" dirty="0" smtClean="0"/>
                        <a:t>relationships</a:t>
                      </a:r>
                      <a:endParaRPr lang="en-GB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/>
        </p:nvGraphicFramePr>
        <p:xfrm>
          <a:off x="467544" y="1772816"/>
          <a:ext cx="8136904" cy="3227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5544616"/>
              </a:tblGrid>
              <a:tr h="77876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relative adverbs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3200" dirty="0" smtClean="0"/>
                    </a:p>
                    <a:p>
                      <a:pPr algn="ctr"/>
                      <a:r>
                        <a:rPr lang="en-GB" sz="3200" dirty="0" smtClean="0"/>
                        <a:t> relative</a:t>
                      </a:r>
                      <a:r>
                        <a:rPr lang="en-GB" sz="3200" baseline="0" dirty="0" smtClean="0"/>
                        <a:t> clauses</a:t>
                      </a:r>
                      <a:endParaRPr lang="en-GB" sz="3200" dirty="0"/>
                    </a:p>
                  </a:txBody>
                  <a:tcPr/>
                </a:tc>
              </a:tr>
              <a:tr h="720171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when</a:t>
                      </a:r>
                      <a:endParaRPr lang="en-GB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 smtClean="0"/>
                        <a:t>about</a:t>
                      </a:r>
                      <a:r>
                        <a:rPr lang="en-GB" sz="3200" b="1" baseline="0" dirty="0" smtClean="0"/>
                        <a:t> </a:t>
                      </a:r>
                      <a:r>
                        <a:rPr lang="en-GB" sz="3200" b="1" dirty="0" smtClean="0"/>
                        <a:t>times,</a:t>
                      </a:r>
                      <a:r>
                        <a:rPr lang="en-GB" sz="3200" b="1" baseline="0" dirty="0" smtClean="0"/>
                        <a:t> days, years</a:t>
                      </a:r>
                      <a:endParaRPr lang="en-GB" sz="3200" b="1" dirty="0"/>
                    </a:p>
                  </a:txBody>
                  <a:tcPr/>
                </a:tc>
              </a:tr>
              <a:tr h="720171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where</a:t>
                      </a:r>
                      <a:endParaRPr lang="en-GB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 smtClean="0"/>
                        <a:t>about</a:t>
                      </a:r>
                      <a:r>
                        <a:rPr lang="en-GB" sz="3200" b="0" baseline="0" dirty="0" smtClean="0"/>
                        <a:t> </a:t>
                      </a:r>
                      <a:r>
                        <a:rPr lang="en-GB" sz="3200" b="1" baseline="0" dirty="0" smtClean="0"/>
                        <a:t>places</a:t>
                      </a:r>
                      <a:endParaRPr lang="en-GB" sz="3200" b="1" dirty="0"/>
                    </a:p>
                  </a:txBody>
                  <a:tcPr/>
                </a:tc>
              </a:tr>
              <a:tr h="720171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 smtClean="0"/>
                        <a:t>why</a:t>
                      </a:r>
                      <a:endParaRPr lang="en-GB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 smtClean="0"/>
                        <a:t>about </a:t>
                      </a:r>
                      <a:r>
                        <a:rPr lang="en-GB" sz="3200" b="1" dirty="0" smtClean="0"/>
                        <a:t>reason</a:t>
                      </a:r>
                      <a:endParaRPr lang="en-GB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539552" y="2060848"/>
            <a:ext cx="81369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This is the house </a:t>
            </a:r>
            <a:r>
              <a:rPr lang="en-GB" sz="2400" b="1" dirty="0" smtClean="0"/>
              <a:t>where</a:t>
            </a:r>
            <a:r>
              <a:rPr lang="en-GB" sz="2400" dirty="0" smtClean="0"/>
              <a:t> I’ve been living for a long time.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This is the book </a:t>
            </a:r>
            <a:r>
              <a:rPr lang="en-GB" sz="2400" b="1" dirty="0" smtClean="0"/>
              <a:t>that</a:t>
            </a:r>
            <a:r>
              <a:rPr lang="en-GB" sz="2400" dirty="0" smtClean="0"/>
              <a:t> I’ve been looking for.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Do you know any shops</a:t>
            </a:r>
            <a:r>
              <a:rPr lang="en-GB" sz="2400" b="1" dirty="0" smtClean="0"/>
              <a:t> where </a:t>
            </a:r>
            <a:r>
              <a:rPr lang="en-GB" sz="2400" dirty="0" smtClean="0"/>
              <a:t>I can buy </a:t>
            </a:r>
            <a:r>
              <a:rPr lang="cs-CZ" sz="2400" dirty="0" smtClean="0"/>
              <a:t>gluten-free </a:t>
            </a:r>
            <a:r>
              <a:rPr lang="en-GB" sz="2400" dirty="0" smtClean="0"/>
              <a:t>foods?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People </a:t>
            </a:r>
            <a:r>
              <a:rPr lang="en-GB" sz="2400" b="1" dirty="0" smtClean="0"/>
              <a:t>who</a:t>
            </a:r>
            <a:r>
              <a:rPr lang="en-GB" sz="2400" dirty="0" smtClean="0"/>
              <a:t> work too much often suffer from stress.</a:t>
            </a:r>
            <a:endParaRPr lang="cs-CZ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I don’t remember the day</a:t>
            </a:r>
            <a:r>
              <a:rPr lang="en-GB" sz="2400" b="1" dirty="0" smtClean="0"/>
              <a:t> when </a:t>
            </a:r>
            <a:r>
              <a:rPr lang="en-GB" sz="2400" dirty="0" smtClean="0"/>
              <a:t>you came for the first time.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I prefer books </a:t>
            </a:r>
            <a:r>
              <a:rPr lang="en-GB" sz="2400" b="1" dirty="0" smtClean="0"/>
              <a:t>which/that</a:t>
            </a:r>
            <a:r>
              <a:rPr lang="en-GB" sz="2400" dirty="0" smtClean="0"/>
              <a:t> have a happy endings.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Paul’s the man </a:t>
            </a:r>
            <a:r>
              <a:rPr lang="en-GB" sz="2400" b="1" dirty="0" smtClean="0"/>
              <a:t>whose</a:t>
            </a:r>
            <a:r>
              <a:rPr lang="en-GB" sz="2400" dirty="0" smtClean="0"/>
              <a:t> wife works as a director of a big company.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This tastes awful. I don’t know </a:t>
            </a:r>
            <a:r>
              <a:rPr lang="en-GB" sz="2400" b="1" dirty="0" smtClean="0"/>
              <a:t>why</a:t>
            </a:r>
            <a:r>
              <a:rPr lang="en-GB" sz="2400" dirty="0" smtClean="0"/>
              <a:t> I ordered it.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Do you remember the day </a:t>
            </a:r>
            <a:r>
              <a:rPr lang="en-GB" sz="2400" b="1" dirty="0" smtClean="0"/>
              <a:t>when</a:t>
            </a:r>
            <a:r>
              <a:rPr lang="en-GB" sz="2400" dirty="0" smtClean="0"/>
              <a:t> we met?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 </a:t>
            </a:r>
            <a:r>
              <a:rPr lang="en-GB" sz="2400" dirty="0" smtClean="0"/>
              <a:t>She was the woman </a:t>
            </a:r>
            <a:r>
              <a:rPr lang="en-GB" sz="2400" b="1" dirty="0" smtClean="0"/>
              <a:t>who</a:t>
            </a:r>
            <a:r>
              <a:rPr lang="en-GB" sz="2400" dirty="0" smtClean="0"/>
              <a:t> taught me to play the piano.</a:t>
            </a:r>
          </a:p>
        </p:txBody>
      </p:sp>
      <p:sp>
        <p:nvSpPr>
          <p:cNvPr id="4" name="Obdélník 3"/>
          <p:cNvSpPr/>
          <p:nvPr/>
        </p:nvSpPr>
        <p:spPr>
          <a:xfrm>
            <a:off x="323528" y="764704"/>
            <a:ext cx="8481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GB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Defining relative clauses</a:t>
            </a:r>
            <a:endParaRPr lang="cs-CZ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439</Words>
  <Application>Microsoft Office PowerPoint</Application>
  <PresentationFormat>Předvádění na obrazovce (4:3)</PresentationFormat>
  <Paragraphs>68</Paragraphs>
  <Slides>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19</cp:revision>
  <dcterms:created xsi:type="dcterms:W3CDTF">2014-02-18T21:22:01Z</dcterms:created>
  <dcterms:modified xsi:type="dcterms:W3CDTF">2014-04-14T18:36:07Z</dcterms:modified>
</cp:coreProperties>
</file>